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891B45-AC0B-48E3-A725-DF263E9C43E3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CE38E62-FA7C-4DAE-A95B-90BB63654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29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485C-FE6A-40C8-A1F6-F6565C2B0A3C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1445-84D3-4457-B844-8D671DF5D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485C-FE6A-40C8-A1F6-F6565C2B0A3C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1445-84D3-4457-B844-8D671DF5D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485C-FE6A-40C8-A1F6-F6565C2B0A3C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1445-84D3-4457-B844-8D671DF5D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485C-FE6A-40C8-A1F6-F6565C2B0A3C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1445-84D3-4457-B844-8D671DF5D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485C-FE6A-40C8-A1F6-F6565C2B0A3C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1445-84D3-4457-B844-8D671DF5D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485C-FE6A-40C8-A1F6-F6565C2B0A3C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1445-84D3-4457-B844-8D671DF5D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485C-FE6A-40C8-A1F6-F6565C2B0A3C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1445-84D3-4457-B844-8D671DF5D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485C-FE6A-40C8-A1F6-F6565C2B0A3C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1445-84D3-4457-B844-8D671DF5D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485C-FE6A-40C8-A1F6-F6565C2B0A3C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1445-84D3-4457-B844-8D671DF5D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485C-FE6A-40C8-A1F6-F6565C2B0A3C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1445-84D3-4457-B844-8D671DF5D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485C-FE6A-40C8-A1F6-F6565C2B0A3C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1445-84D3-4457-B844-8D671DF5D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1485C-FE6A-40C8-A1F6-F6565C2B0A3C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B1445-84D3-4457-B844-8D671DF5D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6858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dobe Garamond Pro Bold" pitchFamily="18" charset="0"/>
              </a:rPr>
              <a:t>Literary Terms</a:t>
            </a:r>
            <a:endParaRPr lang="en-US" sz="6000" dirty="0">
              <a:latin typeface="Adobe Garamond Pro Bold" pitchFamily="18" charset="0"/>
            </a:endParaRPr>
          </a:p>
        </p:txBody>
      </p:sp>
      <p:pic>
        <p:nvPicPr>
          <p:cNvPr id="6" name="Picture 5" descr="understa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1981200"/>
            <a:ext cx="4876800" cy="4533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ly-funny-horse-pictu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5425" y="3019425"/>
            <a:ext cx="3838575" cy="3838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7620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ekton Pro" pitchFamily="34" charset="0"/>
              </a:rPr>
              <a:t>Figurative Language</a:t>
            </a:r>
            <a:endParaRPr lang="en-US" sz="3600" dirty="0">
              <a:latin typeface="Tekton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667000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ekton Pro" pitchFamily="34" charset="0"/>
              </a:rPr>
              <a:t>An expression; not to be taken seriously. </a:t>
            </a:r>
          </a:p>
          <a:p>
            <a:endParaRPr lang="en-US" sz="3600" dirty="0" smtClean="0">
              <a:latin typeface="Tekton Pro" pitchFamily="34" charset="0"/>
            </a:endParaRPr>
          </a:p>
          <a:p>
            <a:r>
              <a:rPr lang="en-US" sz="3600" i="1" dirty="0" smtClean="0">
                <a:latin typeface="Tekton Pro" pitchFamily="34" charset="0"/>
              </a:rPr>
              <a:t>I’m so hungry, I could eat a horse</a:t>
            </a:r>
            <a:r>
              <a:rPr lang="en-US" sz="3600" dirty="0" smtClean="0">
                <a:latin typeface="Tekton Pro" pitchFamily="34" charset="0"/>
              </a:rPr>
              <a:t>. </a:t>
            </a:r>
            <a:endParaRPr lang="en-US" sz="3600" dirty="0">
              <a:latin typeface="Tekton Pro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spian-mas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" y="228600"/>
            <a:ext cx="82296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457200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Algerian" pitchFamily="82" charset="0"/>
              </a:rPr>
              <a:t>Foil</a:t>
            </a:r>
            <a:r>
              <a:rPr lang="en-US" sz="3600" dirty="0" smtClean="0">
                <a:latin typeface="Algerian" pitchFamily="82" charset="0"/>
              </a:rPr>
              <a:t> </a:t>
            </a:r>
            <a:endParaRPr lang="en-US" sz="36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495800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A character who</a:t>
            </a:r>
          </a:p>
          <a:p>
            <a:r>
              <a:rPr lang="en-US" sz="2400" dirty="0" smtClean="0">
                <a:latin typeface="Algerian" pitchFamily="82" charset="0"/>
              </a:rPr>
              <a:t>Contrasts another in a </a:t>
            </a:r>
          </a:p>
          <a:p>
            <a:r>
              <a:rPr lang="en-US" sz="2400" dirty="0" smtClean="0">
                <a:latin typeface="Algerian" pitchFamily="82" charset="0"/>
              </a:rPr>
              <a:t>Story, meant to highlight</a:t>
            </a:r>
          </a:p>
          <a:p>
            <a:r>
              <a:rPr lang="en-US" sz="2400" dirty="0" smtClean="0">
                <a:latin typeface="Algerian" pitchFamily="82" charset="0"/>
              </a:rPr>
              <a:t>A glaring concept/emotion</a:t>
            </a:r>
            <a:endParaRPr lang="en-US" sz="24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dy's d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057400"/>
            <a:ext cx="3505200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334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Foreshadowing</a:t>
            </a:r>
            <a:endParaRPr lang="en-US" sz="4400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286000"/>
            <a:ext cx="487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Scenes or quotes provided by the author meant to explain scenes later in the work</a:t>
            </a:r>
          </a:p>
          <a:p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Albertus Extra Bold" pitchFamily="34" charset="0"/>
              </a:rPr>
              <a:t>Hyperbole</a:t>
            </a:r>
            <a:endParaRPr lang="en-US" sz="8000" dirty="0">
              <a:latin typeface="Albertus Extra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9812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lbertus Extra Bold" pitchFamily="34" charset="0"/>
              </a:rPr>
              <a:t>Intentional exaggeration used in a piece of literature </a:t>
            </a:r>
          </a:p>
          <a:p>
            <a:endParaRPr lang="en-US" sz="3600" dirty="0">
              <a:latin typeface="Albertus Extra Bold" pitchFamily="34" charset="0"/>
            </a:endParaRPr>
          </a:p>
        </p:txBody>
      </p:sp>
      <p:pic>
        <p:nvPicPr>
          <p:cNvPr id="6" name="Picture 5" descr="500 mi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124200"/>
            <a:ext cx="3352800" cy="358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3810000"/>
            <a:ext cx="464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bertus Extra Bold" pitchFamily="34" charset="0"/>
              </a:rPr>
              <a:t>“I would walk 500 miles, and I would walk 500 more just to be the man…”</a:t>
            </a:r>
          </a:p>
          <a:p>
            <a:r>
              <a:rPr lang="en-US" sz="3200" dirty="0" smtClean="0">
                <a:latin typeface="Albertus Extra Bold" pitchFamily="34" charset="0"/>
              </a:rPr>
              <a:t>-The </a:t>
            </a:r>
            <a:r>
              <a:rPr lang="en-US" sz="3200" dirty="0" err="1" smtClean="0">
                <a:latin typeface="Albertus Extra Bold" pitchFamily="34" charset="0"/>
              </a:rPr>
              <a:t>Proclaimers</a:t>
            </a:r>
            <a:endParaRPr lang="en-US" sz="3200" dirty="0">
              <a:latin typeface="Albertus Extra Bold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3048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Eccentric Std" pitchFamily="50" charset="0"/>
              </a:rPr>
              <a:t>Imagery</a:t>
            </a:r>
            <a:endParaRPr lang="en-US" sz="4400" dirty="0">
              <a:latin typeface="Eccentric Std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581400"/>
            <a:ext cx="472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Eccentric Std" pitchFamily="50" charset="0"/>
              </a:rPr>
              <a:t>Descriptive language that creates a visual picture in the reader’s mind</a:t>
            </a:r>
            <a:endParaRPr lang="en-US" sz="3600" dirty="0">
              <a:latin typeface="Eccentric Std" pitchFamily="50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tnessiro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371600"/>
            <a:ext cx="7143750" cy="4791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3048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rno Pro Smbd SmText" pitchFamily="18" charset="0"/>
              </a:rPr>
              <a:t>Irony</a:t>
            </a:r>
            <a:endParaRPr lang="en-US" sz="6000" dirty="0">
              <a:latin typeface="Arno Pro Smbd SmText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334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no Pro Smbd SmText" pitchFamily="18" charset="0"/>
              </a:rPr>
              <a:t>Irony (continued)</a:t>
            </a:r>
            <a:endParaRPr lang="en-US" sz="4800" dirty="0">
              <a:latin typeface="Arno Pro Smbd SmTex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057400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no Pro Smbd SmText" pitchFamily="18" charset="0"/>
              </a:rPr>
              <a:t>A discrepancy between what is said and what is done</a:t>
            </a:r>
          </a:p>
          <a:p>
            <a:endParaRPr lang="en-US" sz="4000" dirty="0" smtClean="0">
              <a:latin typeface="Arno Pro Smbd SmText" pitchFamily="18" charset="0"/>
            </a:endParaRPr>
          </a:p>
          <a:p>
            <a:r>
              <a:rPr lang="en-US" sz="3200" i="1" dirty="0" smtClean="0">
                <a:latin typeface="Arno Pro Smbd SmText" pitchFamily="18" charset="0"/>
              </a:rPr>
              <a:t>Two animal rights activists were protesting the cruelty of sending pigs to the slaughterhouse in Nebraska. Suddenly the pigs, all 2,000 of them, escaped through a hole in the fence trampling both activists in the process. </a:t>
            </a:r>
            <a:endParaRPr lang="en-US" sz="3200" i="1" dirty="0">
              <a:latin typeface="Arno Pro Smbd SmText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0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Franklin Gothic Demi" pitchFamily="34" charset="0"/>
              </a:rPr>
              <a:t>Metaphor</a:t>
            </a:r>
            <a:endParaRPr lang="en-US" sz="4400" dirty="0">
              <a:latin typeface="Franklin Gothic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1430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Franklin Gothic Demi" pitchFamily="34" charset="0"/>
              </a:rPr>
              <a:t>A term or phrase applied to something that is not comparable to suggest a resemblance</a:t>
            </a:r>
            <a:endParaRPr lang="en-US" sz="5400" dirty="0">
              <a:latin typeface="Franklin Gothic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8768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latin typeface="Franklin Gothic Demi" pitchFamily="34" charset="0"/>
              </a:rPr>
              <a:t>He is a lion in battle</a:t>
            </a:r>
            <a:r>
              <a:rPr lang="en-US" sz="4000" dirty="0" smtClean="0">
                <a:latin typeface="Franklin Gothic Demi" pitchFamily="34" charset="0"/>
              </a:rPr>
              <a:t>. </a:t>
            </a:r>
            <a:endParaRPr lang="en-US" sz="4000" dirty="0">
              <a:latin typeface="Franklin Gothic Dem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otion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047874"/>
            <a:ext cx="8534400" cy="4810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oper Black" pitchFamily="18" charset="0"/>
              </a:rPr>
              <a:t>Mood – the prevailing emotional tone presented in a literary work through the description of characters and setting</a:t>
            </a:r>
            <a:endParaRPr lang="en-US" sz="3200" dirty="0"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ti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1020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914400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ekton Pro Ext" pitchFamily="34" charset="0"/>
              </a:rPr>
              <a:t>Motif</a:t>
            </a:r>
            <a:endParaRPr lang="en-US" sz="6600" dirty="0">
              <a:latin typeface="Tekton Pro Ex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2133600"/>
            <a:ext cx="3352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ekton Pro Ext" pitchFamily="34" charset="0"/>
              </a:rPr>
              <a:t>Recurring theme, symbol, or subject placed within a novel meant to teach a deeper truth</a:t>
            </a:r>
            <a:endParaRPr lang="en-US" sz="2800" dirty="0">
              <a:latin typeface="Tekton Pro Ex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bidden-frui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624328"/>
            <a:ext cx="4572000" cy="4233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914400"/>
            <a:ext cx="883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dobe Garamond Pro" pitchFamily="18" charset="0"/>
              </a:rPr>
              <a:t>Allusion – a reference made to a well known literary, artistic, political, or historical idea. This is used to highlight a feeling or point in a work of literature</a:t>
            </a:r>
            <a:r>
              <a:rPr lang="en-US" dirty="0" smtClean="0">
                <a:latin typeface="Adobe Garamond Pro" pitchFamily="18" charset="0"/>
              </a:rPr>
              <a:t>. </a:t>
            </a:r>
          </a:p>
          <a:p>
            <a:endParaRPr lang="en-US" dirty="0">
              <a:latin typeface="Adobe Garamond Pro" pitchFamily="18" charset="0"/>
            </a:endParaRPr>
          </a:p>
          <a:p>
            <a:endParaRPr lang="en-US" dirty="0" smtClean="0">
              <a:latin typeface="Adobe Garamond Pro" pitchFamily="18" charset="0"/>
            </a:endParaRPr>
          </a:p>
          <a:p>
            <a:endParaRPr lang="en-US" dirty="0">
              <a:latin typeface="Adobe Garamond Pro" pitchFamily="18" charset="0"/>
            </a:endParaRPr>
          </a:p>
          <a:p>
            <a:endParaRPr lang="en-US" dirty="0" smtClean="0">
              <a:latin typeface="Adobe Garamond Pro" pitchFamily="18" charset="0"/>
            </a:endParaRPr>
          </a:p>
          <a:p>
            <a:endParaRPr lang="en-US" dirty="0">
              <a:latin typeface="Adobe Garamond Pro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7432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 child wanted the candy from the jar on top of the refrigerator, but it was the forbidden fruit. </a:t>
            </a:r>
            <a:endParaRPr lang="en-US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od samarit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3048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pyrus" pitchFamily="66" charset="0"/>
              </a:rPr>
              <a:t>parable</a:t>
            </a:r>
            <a:endParaRPr lang="en-US" sz="3200" dirty="0"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19200"/>
            <a:ext cx="48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pyrus" pitchFamily="66" charset="0"/>
              </a:rPr>
              <a:t>Short tale meant to teach a lesson; Biblical tales are good examples of parables</a:t>
            </a:r>
            <a:endParaRPr lang="en-US" sz="2800" dirty="0"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609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lbertus Extra Bold" pitchFamily="34" charset="0"/>
              </a:rPr>
              <a:t>Paradox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Albertus Extra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828800"/>
            <a:ext cx="464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bertus Extra Bold" pitchFamily="34" charset="0"/>
              </a:rPr>
              <a:t>A contradictory statement meant to express a possible truth. </a:t>
            </a:r>
            <a:endParaRPr lang="en-US" sz="3200" dirty="0">
              <a:latin typeface="Albertus Extra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4958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bertus Extra Bold" pitchFamily="34" charset="0"/>
              </a:rPr>
              <a:t>“That government is best which does not govern at all” (Thoreau)</a:t>
            </a:r>
          </a:p>
          <a:p>
            <a:endParaRPr lang="en-US" sz="3200" dirty="0">
              <a:latin typeface="Albertus Extra Bold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turday-night-live-thursday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Parody</a:t>
            </a:r>
            <a:endParaRPr lang="en-US" sz="5400" dirty="0">
              <a:latin typeface="Cooper Blac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572000"/>
            <a:ext cx="838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Comical imitation of a piece of literature, politics, or media</a:t>
            </a:r>
            <a:endParaRPr lang="en-US" sz="4400" dirty="0"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tagoni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763000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8768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ekton Pro Ext" pitchFamily="34" charset="0"/>
              </a:rPr>
              <a:t>Protagonist – usually the hero; the one who drives the </a:t>
            </a:r>
            <a:r>
              <a:rPr lang="en-US" sz="3600" dirty="0" smtClean="0">
                <a:latin typeface="Tekton Pro Ext" pitchFamily="34" charset="0"/>
              </a:rPr>
              <a:t>action</a:t>
            </a:r>
            <a:endParaRPr lang="en-US" sz="3600" dirty="0" smtClean="0">
              <a:latin typeface="Tekton Pro Ext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ran-nk-obama-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838200"/>
            <a:ext cx="5867400" cy="444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lgerian" pitchFamily="82" charset="0"/>
              </a:rPr>
              <a:t>Satire</a:t>
            </a:r>
            <a:endParaRPr lang="en-US" sz="36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41020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lgerian" pitchFamily="82" charset="0"/>
              </a:rPr>
              <a:t>A piece of art that discusses a social flaw through mockery or sarcasm</a:t>
            </a:r>
          </a:p>
          <a:p>
            <a:r>
              <a:rPr lang="en-US" dirty="0" smtClean="0">
                <a:latin typeface="Algerian" pitchFamily="82" charset="0"/>
              </a:rPr>
              <a:t>Mark Twain’s “The lowest animal” is a sarcastic short story that claims that humans are a lower species than animals in various ways</a:t>
            </a:r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mil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268225"/>
            <a:ext cx="5257799" cy="6589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33400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Onyx" pitchFamily="82" charset="0"/>
              </a:rPr>
              <a:t>Simile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0574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Onyx" pitchFamily="82" charset="0"/>
              </a:rPr>
              <a:t>Comparing two unlike things using “like” or “as;” a direct comparison</a:t>
            </a:r>
            <a:endParaRPr lang="en-US" sz="3200" dirty="0">
              <a:latin typeface="Onyx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0386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Onyx" pitchFamily="82" charset="0"/>
              </a:rPr>
              <a:t>Sleeping like a log    </a:t>
            </a:r>
            <a:r>
              <a:rPr lang="en-US" sz="3200" dirty="0" smtClean="0">
                <a:latin typeface="Onyx" pitchFamily="82" charset="0"/>
                <a:sym typeface="Wingdings" pitchFamily="2" charset="2"/>
              </a:rPr>
              <a:t></a:t>
            </a:r>
            <a:endParaRPr lang="en-US" sz="3200" dirty="0">
              <a:latin typeface="Onyx" pitchFamily="8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ream of consciousn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52400"/>
            <a:ext cx="6324600" cy="635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2286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Demi" pitchFamily="34" charset="0"/>
              </a:rPr>
              <a:t>Stream of Consciousness</a:t>
            </a:r>
            <a:endParaRPr lang="en-US" sz="2000" dirty="0">
              <a:latin typeface="Franklin Gothic Dem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4724400"/>
            <a:ext cx="51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Demi" pitchFamily="34" charset="0"/>
              </a:rPr>
              <a:t>Writing style where the author seems to be speaking in an unformed/ unstructured way; inner monologue</a:t>
            </a:r>
          </a:p>
          <a:p>
            <a:endParaRPr lang="en-US" sz="2000" dirty="0" smtClean="0">
              <a:latin typeface="Franklin Gothic Demi" pitchFamily="34" charset="0"/>
            </a:endParaRPr>
          </a:p>
          <a:p>
            <a:r>
              <a:rPr lang="en-US" sz="2000" dirty="0" smtClean="0">
                <a:latin typeface="Franklin Gothic Demi" pitchFamily="34" charset="0"/>
              </a:rPr>
              <a:t>(Sprint writing exercises)</a:t>
            </a:r>
            <a:endParaRPr lang="en-US" sz="2000" dirty="0">
              <a:latin typeface="Franklin Gothic Dem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ymbo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9924" y="0"/>
            <a:ext cx="5644076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apyrus" pitchFamily="66" charset="0"/>
              </a:rPr>
              <a:t>Symbolism</a:t>
            </a:r>
            <a:endParaRPr lang="en-US" sz="3200" dirty="0"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6002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pyrus" pitchFamily="66" charset="0"/>
              </a:rPr>
              <a:t>An object, color, or character who represents something deeper in a piece of literature</a:t>
            </a:r>
          </a:p>
          <a:p>
            <a:endParaRPr lang="en-US" dirty="0" smtClean="0">
              <a:latin typeface="Papyrus" pitchFamily="66" charset="0"/>
            </a:endParaRPr>
          </a:p>
          <a:p>
            <a:endParaRPr lang="en-US" dirty="0" smtClean="0">
              <a:latin typeface="Papyrus" pitchFamily="66" charset="0"/>
            </a:endParaRPr>
          </a:p>
          <a:p>
            <a:endParaRPr lang="en-US" dirty="0" smtClean="0">
              <a:latin typeface="Papyrus" pitchFamily="66" charset="0"/>
            </a:endParaRPr>
          </a:p>
          <a:p>
            <a:r>
              <a:rPr lang="en-US" dirty="0" smtClean="0">
                <a:latin typeface="Papyrus" pitchFamily="66" charset="0"/>
              </a:rPr>
              <a:t>The scarlet “A” Hester had to wear</a:t>
            </a:r>
            <a:endParaRPr lang="en-US" dirty="0"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tagon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533400"/>
            <a:ext cx="3810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480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erlin Sans FB" pitchFamily="34" charset="0"/>
              </a:rPr>
              <a:t>Antagonist – One who opposes the protagonist</a:t>
            </a:r>
          </a:p>
          <a:p>
            <a:endParaRPr lang="en-US" sz="2800" dirty="0">
              <a:latin typeface="Berlin Sans FB" pitchFamily="34" charset="0"/>
            </a:endParaRPr>
          </a:p>
          <a:p>
            <a:endParaRPr lang="en-US" sz="2800" dirty="0" smtClean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vwi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0"/>
            <a:ext cx="4953000" cy="6600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304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ll Gothic Std Black" pitchFamily="34" charset="0"/>
              </a:rPr>
              <a:t>conflict</a:t>
            </a:r>
            <a:endParaRPr lang="en-US" sz="2400" dirty="0">
              <a:latin typeface="Bell Gothic Std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ll Gothic Std Black" pitchFamily="34" charset="0"/>
              </a:rPr>
              <a:t>to struggle or clash against an opposing force</a:t>
            </a:r>
            <a:endParaRPr lang="en-US" sz="2400" dirty="0">
              <a:latin typeface="Bell Gothic Std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590800"/>
            <a:ext cx="373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ll Gothic Std Black" pitchFamily="34" charset="0"/>
              </a:rPr>
              <a:t>In literature this refers to the problem that drives the work:</a:t>
            </a:r>
          </a:p>
          <a:p>
            <a:endParaRPr lang="en-US" sz="2400" dirty="0" smtClean="0">
              <a:latin typeface="Bell Gothic Std Black" pitchFamily="34" charset="0"/>
            </a:endParaRPr>
          </a:p>
          <a:p>
            <a:r>
              <a:rPr lang="en-US" sz="2400" dirty="0" smtClean="0">
                <a:latin typeface="Bell Gothic Std Black" pitchFamily="34" charset="0"/>
              </a:rPr>
              <a:t>Man vs. Man</a:t>
            </a:r>
          </a:p>
          <a:p>
            <a:r>
              <a:rPr lang="en-US" sz="2400" dirty="0" smtClean="0">
                <a:latin typeface="Bell Gothic Std Black" pitchFamily="34" charset="0"/>
              </a:rPr>
              <a:t>Man vs. Nature</a:t>
            </a:r>
          </a:p>
          <a:p>
            <a:r>
              <a:rPr lang="en-US" sz="2400" dirty="0" smtClean="0">
                <a:latin typeface="Bell Gothic Std Black" pitchFamily="34" charset="0"/>
              </a:rPr>
              <a:t>Man vs. Himself</a:t>
            </a:r>
            <a:endParaRPr lang="en-US" sz="2400" dirty="0">
              <a:latin typeface="Bell Gothic Std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f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Connotation</a:t>
            </a:r>
            <a:endParaRPr lang="en-US" sz="2800" dirty="0">
              <a:latin typeface="Britann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9906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The associated/ second meaning that comes with a word or group of words</a:t>
            </a:r>
            <a:endParaRPr lang="en-US" sz="2800" dirty="0">
              <a:latin typeface="Britannic Bold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at-ships-the-titan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3810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us Medium" pitchFamily="34" charset="0"/>
              </a:rPr>
              <a:t>Dramatic Irony</a:t>
            </a:r>
            <a:endParaRPr lang="en-US" sz="2800" dirty="0">
              <a:latin typeface="Albertus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4864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us Medium" pitchFamily="34" charset="0"/>
              </a:rPr>
              <a:t>The audience knows what will happen but the characters do not </a:t>
            </a:r>
            <a:endParaRPr lang="en-US" sz="2800" dirty="0">
              <a:latin typeface="Albertus Medium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owy woo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48768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stellar" pitchFamily="18" charset="0"/>
              </a:rPr>
              <a:t>Extended Metaphor</a:t>
            </a:r>
            <a:endParaRPr lang="en-US" sz="2400" dirty="0">
              <a:latin typeface="Castellar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410201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stellar" pitchFamily="18" charset="0"/>
              </a:rPr>
              <a:t>Metaphor introduced and developed through a piece of literature</a:t>
            </a:r>
            <a:endParaRPr lang="en-US" sz="2400" dirty="0">
              <a:latin typeface="Castellar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Road Not Taken</a:t>
            </a:r>
            <a:br>
              <a:rPr lang="en-US" dirty="0" smtClean="0"/>
            </a:br>
            <a:r>
              <a:rPr lang="en-US" dirty="0" smtClean="0"/>
              <a:t>- Robert Frost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Two roads diverged in a yellow wood,</a:t>
            </a:r>
            <a:br>
              <a:rPr lang="en-US" dirty="0" smtClean="0"/>
            </a:br>
            <a:r>
              <a:rPr lang="en-US" dirty="0" smtClean="0"/>
              <a:t>And sorry I could not travel both</a:t>
            </a:r>
            <a:br>
              <a:rPr lang="en-US" dirty="0" smtClean="0"/>
            </a:br>
            <a:r>
              <a:rPr lang="en-US" dirty="0" smtClean="0"/>
              <a:t>And be one traveler, long I stood</a:t>
            </a:r>
            <a:br>
              <a:rPr lang="en-US" dirty="0" smtClean="0"/>
            </a:br>
            <a:r>
              <a:rPr lang="en-US" dirty="0" smtClean="0"/>
              <a:t>And looked down one as far as I could</a:t>
            </a:r>
            <a:br>
              <a:rPr lang="en-US" dirty="0" smtClean="0"/>
            </a:br>
            <a:r>
              <a:rPr lang="en-US" dirty="0" smtClean="0"/>
              <a:t>To where it bent in the undergrowth;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Then took the other, as just as fair,</a:t>
            </a:r>
            <a:br>
              <a:rPr lang="en-US" dirty="0" smtClean="0"/>
            </a:br>
            <a:r>
              <a:rPr lang="en-US" dirty="0" smtClean="0"/>
              <a:t>And having perhaps the better claim</a:t>
            </a:r>
            <a:br>
              <a:rPr lang="en-US" dirty="0" smtClean="0"/>
            </a:br>
            <a:r>
              <a:rPr lang="en-US" dirty="0" smtClean="0"/>
              <a:t>Because it was grassy and wanted wear,</a:t>
            </a:r>
            <a:br>
              <a:rPr lang="en-US" dirty="0" smtClean="0"/>
            </a:br>
            <a:r>
              <a:rPr lang="en-US" dirty="0" smtClean="0"/>
              <a:t>Though as for that the passing there</a:t>
            </a:r>
            <a:br>
              <a:rPr lang="en-US" dirty="0" smtClean="0"/>
            </a:br>
            <a:r>
              <a:rPr lang="en-US" dirty="0" smtClean="0"/>
              <a:t>Had worn them really about the same,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both that morning equally lay</a:t>
            </a:r>
            <a:br>
              <a:rPr lang="en-US" dirty="0" smtClean="0"/>
            </a:br>
            <a:r>
              <a:rPr lang="en-US" dirty="0" smtClean="0"/>
              <a:t>In leaves no step had trodden black.</a:t>
            </a:r>
            <a:br>
              <a:rPr lang="en-US" dirty="0" smtClean="0"/>
            </a:br>
            <a:r>
              <a:rPr lang="en-US" dirty="0" smtClean="0"/>
              <a:t>Oh, I kept the first for another day! </a:t>
            </a:r>
            <a:br>
              <a:rPr lang="en-US" dirty="0" smtClean="0"/>
            </a:br>
            <a:r>
              <a:rPr lang="en-US" dirty="0" smtClean="0"/>
              <a:t>Yet knowing how way leads on to way</a:t>
            </a:r>
            <a:br>
              <a:rPr lang="en-US" dirty="0" smtClean="0"/>
            </a:br>
            <a:r>
              <a:rPr lang="en-US" dirty="0" smtClean="0"/>
              <a:t>I doubted if I should ever come back.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shall be telling this with a sigh</a:t>
            </a:r>
            <a:br>
              <a:rPr lang="en-US" dirty="0" smtClean="0"/>
            </a:br>
            <a:r>
              <a:rPr lang="en-US" dirty="0" smtClean="0"/>
              <a:t>Somewhere ages and ages hence:</a:t>
            </a:r>
            <a:br>
              <a:rPr lang="en-US" dirty="0" smtClean="0"/>
            </a:br>
            <a:r>
              <a:rPr lang="en-US" dirty="0" smtClean="0"/>
              <a:t>Two roads diverged in a wood, and I,</a:t>
            </a:r>
            <a:br>
              <a:rPr lang="en-US" dirty="0" smtClean="0"/>
            </a:br>
            <a:r>
              <a:rPr lang="en-US" dirty="0" smtClean="0"/>
              <a:t>I took the one less traveled by,</a:t>
            </a:r>
            <a:br>
              <a:rPr lang="en-US" dirty="0" smtClean="0"/>
            </a:br>
            <a:r>
              <a:rPr lang="en-US" dirty="0" smtClean="0"/>
              <a:t>And that has made all the difference.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2438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is the extended metaphor in here? What is being compared throughout the entire work?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rtoiseandhar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0"/>
            <a:ext cx="3895725" cy="2257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25146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Goudy Stout" pitchFamily="18" charset="0"/>
              </a:rPr>
              <a:t>fable</a:t>
            </a:r>
            <a:endParaRPr lang="en-US" sz="4800" dirty="0">
              <a:latin typeface="Goudy Stou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657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oudy Stout" pitchFamily="18" charset="0"/>
              </a:rPr>
              <a:t>Short tale meant to teach a moral lesson</a:t>
            </a:r>
            <a:endParaRPr lang="en-US" sz="2400" dirty="0">
              <a:latin typeface="Goudy Stout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563</Words>
  <Application>Microsoft Office PowerPoint</Application>
  <PresentationFormat>On-screen Show (4:3)</PresentationFormat>
  <Paragraphs>77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Road Not Taken - Robert Frost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reiterm</dc:creator>
  <cp:lastModifiedBy>mike reiter</cp:lastModifiedBy>
  <cp:revision>42</cp:revision>
  <dcterms:created xsi:type="dcterms:W3CDTF">2012-02-07T20:39:04Z</dcterms:created>
  <dcterms:modified xsi:type="dcterms:W3CDTF">2015-08-18T16:20:44Z</dcterms:modified>
</cp:coreProperties>
</file>