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6" name="Title 15"/>
          <p:cNvSpPr>
            <a:spLocks noGrp="1"/>
          </p:cNvSpPr>
          <p:nvPr>
            <p:ph type="title"/>
          </p:nvPr>
        </p:nvSpPr>
        <p:spPr>
          <a:xfrm>
            <a:off x="2438400" y="1447800"/>
            <a:ext cx="3962400" cy="2133600"/>
          </a:xfrm>
        </p:spPr>
        <p:txBody>
          <a:bodyPr anchor="b"/>
          <a:lstStyle/>
          <a:p>
            <a:r>
              <a:rPr lang="en-US" smtClean="0"/>
              <a:t>Click to edit Master title style</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90CE092B-BC67-4C07-B0EE-E0AD1385CB84}" type="datetimeFigureOut">
              <a:rPr lang="en-US" smtClean="0"/>
              <a:t>9/20/2017</a:t>
            </a:fld>
            <a:endParaRPr lang="en-US"/>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7F2676D8-3D22-4165-9915-02589F2ECB33}" type="slidenum">
              <a:rPr lang="en-US" smtClean="0"/>
              <a:t>‹#›</a:t>
            </a:fld>
            <a:endParaRPr lang="en-US"/>
          </a:p>
        </p:txBody>
      </p:sp>
      <p:sp>
        <p:nvSpPr>
          <p:cNvPr id="15" name="Footer Placeholder 14"/>
          <p:cNvSpPr>
            <a:spLocks noGrp="1"/>
          </p:cNvSpPr>
          <p:nvPr>
            <p:ph type="ftr" sz="quarter" idx="12"/>
          </p:nvPr>
        </p:nvSpPr>
        <p:spPr>
          <a:xfrm>
            <a:off x="3581400" y="6296248"/>
            <a:ext cx="2820987" cy="152400"/>
          </a:xfrm>
        </p:spPr>
        <p:txBody>
          <a:body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0CE092B-BC67-4C07-B0EE-E0AD1385CB84}" type="datetimeFigureOut">
              <a:rPr lang="en-US" smtClean="0"/>
              <a:t>9/20/2017</a:t>
            </a:fld>
            <a:endParaRPr lang="en-US"/>
          </a:p>
        </p:txBody>
      </p:sp>
      <p:sp>
        <p:nvSpPr>
          <p:cNvPr id="14" name="Slide Number Placeholder 13"/>
          <p:cNvSpPr>
            <a:spLocks noGrp="1"/>
          </p:cNvSpPr>
          <p:nvPr>
            <p:ph type="sldNum" sz="quarter" idx="11"/>
          </p:nvPr>
        </p:nvSpPr>
        <p:spPr/>
        <p:txBody>
          <a:bodyPr/>
          <a:lstStyle/>
          <a:p>
            <a:fld id="{7F2676D8-3D22-4165-9915-02589F2ECB3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Date Placeholder 12"/>
          <p:cNvSpPr>
            <a:spLocks noGrp="1"/>
          </p:cNvSpPr>
          <p:nvPr>
            <p:ph type="dt" sz="half" idx="10"/>
          </p:nvPr>
        </p:nvSpPr>
        <p:spPr/>
        <p:txBody>
          <a:bodyPr/>
          <a:lstStyle/>
          <a:p>
            <a:fld id="{90CE092B-BC67-4C07-B0EE-E0AD1385CB84}" type="datetimeFigureOut">
              <a:rPr lang="en-US" smtClean="0"/>
              <a:t>9/20/2017</a:t>
            </a:fld>
            <a:endParaRPr lang="en-US"/>
          </a:p>
        </p:txBody>
      </p:sp>
      <p:sp>
        <p:nvSpPr>
          <p:cNvPr id="14" name="Slide Number Placeholder 13"/>
          <p:cNvSpPr>
            <a:spLocks noGrp="1"/>
          </p:cNvSpPr>
          <p:nvPr>
            <p:ph type="sldNum" sz="quarter" idx="11"/>
          </p:nvPr>
        </p:nvSpPr>
        <p:spPr/>
        <p:txBody>
          <a:bodyPr/>
          <a:lstStyle/>
          <a:p>
            <a:fld id="{7F2676D8-3D22-4165-9915-02589F2ECB33}"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Title 15"/>
          <p:cNvSpPr>
            <a:spLocks noGrp="1"/>
          </p:cNvSpPr>
          <p:nvPr>
            <p:ph type="title"/>
          </p:nvPr>
        </p:nvSpPr>
        <p:spPr/>
        <p:txBody>
          <a:bodyPr/>
          <a:lstStyle/>
          <a:p>
            <a:r>
              <a:rPr lang="en-US" smtClean="0"/>
              <a:t>Click to edit Master title style</a:t>
            </a:r>
            <a:endParaRPr lang="en-US"/>
          </a:p>
        </p:txBody>
      </p:sp>
      <p:sp>
        <p:nvSpPr>
          <p:cNvPr id="10" name="Date Placeholder 9"/>
          <p:cNvSpPr>
            <a:spLocks noGrp="1"/>
          </p:cNvSpPr>
          <p:nvPr>
            <p:ph type="dt" sz="half" idx="10"/>
          </p:nvPr>
        </p:nvSpPr>
        <p:spPr/>
        <p:txBody>
          <a:bodyPr/>
          <a:lstStyle/>
          <a:p>
            <a:fld id="{90CE092B-BC67-4C07-B0EE-E0AD1385CB84}" type="datetimeFigureOut">
              <a:rPr lang="en-US" smtClean="0"/>
              <a:t>9/20/2017</a:t>
            </a:fld>
            <a:endParaRPr lang="en-US"/>
          </a:p>
        </p:txBody>
      </p:sp>
      <p:sp>
        <p:nvSpPr>
          <p:cNvPr id="11" name="Slide Number Placeholder 10"/>
          <p:cNvSpPr>
            <a:spLocks noGrp="1"/>
          </p:cNvSpPr>
          <p:nvPr>
            <p:ph type="sldNum" sz="quarter" idx="11"/>
          </p:nvPr>
        </p:nvSpPr>
        <p:spPr/>
        <p:txBody>
          <a:bodyPr/>
          <a:lstStyle/>
          <a:p>
            <a:fld id="{7F2676D8-3D22-4165-9915-02589F2ECB33}" type="slidenum">
              <a:rPr lang="en-US" smtClean="0"/>
              <a:t>‹#›</a:t>
            </a:fld>
            <a:endParaRPr lang="en-US"/>
          </a:p>
        </p:txBody>
      </p:sp>
      <p:sp>
        <p:nvSpPr>
          <p:cNvPr id="12" name="Footer Placeholder 11"/>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90CE092B-BC67-4C07-B0EE-E0AD1385CB84}" type="datetimeFigureOut">
              <a:rPr lang="en-US" smtClean="0"/>
              <a:t>9/20/2017</a:t>
            </a:fld>
            <a:endParaRPr lang="en-US"/>
          </a:p>
        </p:txBody>
      </p:sp>
      <p:sp>
        <p:nvSpPr>
          <p:cNvPr id="13" name="Slide Number Placeholder 12"/>
          <p:cNvSpPr>
            <a:spLocks noGrp="1"/>
          </p:cNvSpPr>
          <p:nvPr>
            <p:ph type="sldNum" sz="quarter" idx="11"/>
          </p:nvPr>
        </p:nvSpPr>
        <p:spPr>
          <a:xfrm>
            <a:off x="4116388" y="6400800"/>
            <a:ext cx="533400" cy="152400"/>
          </a:xfrm>
        </p:spPr>
        <p:txBody>
          <a:bodyPr/>
          <a:lstStyle/>
          <a:p>
            <a:fld id="{7F2676D8-3D22-4165-9915-02589F2ECB33}" type="slidenum">
              <a:rPr lang="en-US" smtClean="0"/>
              <a:t>‹#›</a:t>
            </a:fld>
            <a:endParaRPr lang="en-US"/>
          </a:p>
        </p:txBody>
      </p:sp>
      <p:sp>
        <p:nvSpPr>
          <p:cNvPr id="14" name="Footer Placeholder 13"/>
          <p:cNvSpPr>
            <a:spLocks noGrp="1"/>
          </p:cNvSpPr>
          <p:nvPr>
            <p:ph type="ftr" sz="quarter" idx="12"/>
          </p:nvPr>
        </p:nvSpPr>
        <p:spPr>
          <a:xfrm>
            <a:off x="838200" y="6296248"/>
            <a:ext cx="2820987" cy="152400"/>
          </a:xfrm>
        </p:spPr>
        <p:txBody>
          <a:bodyPr/>
          <a:lstStyle/>
          <a:p>
            <a:endParaRPr lang="en-US"/>
          </a:p>
        </p:txBody>
      </p:sp>
      <p:sp>
        <p:nvSpPr>
          <p:cNvPr id="15" name="Title 14"/>
          <p:cNvSpPr>
            <a:spLocks noGrp="1"/>
          </p:cNvSpPr>
          <p:nvPr>
            <p:ph type="title"/>
          </p:nvPr>
        </p:nvSpPr>
        <p:spPr>
          <a:xfrm>
            <a:off x="457200" y="1828800"/>
            <a:ext cx="3200400" cy="1752600"/>
          </a:xfrm>
        </p:spPr>
        <p:txBody>
          <a:bodyPr anchor="b"/>
          <a:lstStyle/>
          <a:p>
            <a:r>
              <a:rPr lang="en-US" smtClean="0"/>
              <a:t>Click to edit Master title style</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n-US" smtClean="0"/>
              <a:t>Click to edit Master text styles</a:t>
            </a: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9" name="Date Placeholder 8"/>
          <p:cNvSpPr>
            <a:spLocks noGrp="1"/>
          </p:cNvSpPr>
          <p:nvPr>
            <p:ph type="dt" sz="half" idx="10"/>
          </p:nvPr>
        </p:nvSpPr>
        <p:spPr/>
        <p:txBody>
          <a:bodyPr/>
          <a:lstStyle/>
          <a:p>
            <a:fld id="{90CE092B-BC67-4C07-B0EE-E0AD1385CB84}" type="datetimeFigureOut">
              <a:rPr lang="en-US" smtClean="0"/>
              <a:t>9/20/2017</a:t>
            </a:fld>
            <a:endParaRPr lang="en-US"/>
          </a:p>
        </p:txBody>
      </p:sp>
      <p:sp>
        <p:nvSpPr>
          <p:cNvPr id="13" name="Slide Number Placeholder 12"/>
          <p:cNvSpPr>
            <a:spLocks noGrp="1"/>
          </p:cNvSpPr>
          <p:nvPr>
            <p:ph type="sldNum" sz="quarter" idx="11"/>
          </p:nvPr>
        </p:nvSpPr>
        <p:spPr/>
        <p:txBody>
          <a:bodyPr/>
          <a:lstStyle/>
          <a:p>
            <a:fld id="{7F2676D8-3D22-4165-9915-02589F2ECB3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Title 1"/>
          <p:cNvSpPr>
            <a:spLocks noGrp="1"/>
          </p:cNvSpPr>
          <p:nvPr>
            <p:ph type="title"/>
          </p:nvPr>
        </p:nvSpPr>
        <p:spPr>
          <a:xfrm>
            <a:off x="4876800" y="457200"/>
            <a:ext cx="2819400" cy="5714999"/>
          </a:xfrm>
        </p:spPr>
        <p:txBody>
          <a:bodyPr/>
          <a:lstStyle/>
          <a:p>
            <a:r>
              <a:rPr lang="en-US" smtClean="0"/>
              <a:t>Click to edit Master title style</a:t>
            </a:r>
            <a:endParaRPr lang="en-US"/>
          </a:p>
        </p:txBody>
      </p:sp>
      <p:sp>
        <p:nvSpPr>
          <p:cNvPr id="12" name="Date Placeholder 11"/>
          <p:cNvSpPr>
            <a:spLocks noGrp="1"/>
          </p:cNvSpPr>
          <p:nvPr>
            <p:ph type="dt" sz="half" idx="10"/>
          </p:nvPr>
        </p:nvSpPr>
        <p:spPr/>
        <p:txBody>
          <a:bodyPr/>
          <a:lstStyle/>
          <a:p>
            <a:fld id="{90CE092B-BC67-4C07-B0EE-E0AD1385CB84}" type="datetimeFigureOut">
              <a:rPr lang="en-US" smtClean="0"/>
              <a:t>9/20/2017</a:t>
            </a:fld>
            <a:endParaRPr lang="en-US"/>
          </a:p>
        </p:txBody>
      </p:sp>
      <p:sp>
        <p:nvSpPr>
          <p:cNvPr id="14" name="Slide Number Placeholder 13"/>
          <p:cNvSpPr>
            <a:spLocks noGrp="1"/>
          </p:cNvSpPr>
          <p:nvPr>
            <p:ph type="sldNum" sz="quarter" idx="11"/>
          </p:nvPr>
        </p:nvSpPr>
        <p:spPr/>
        <p:txBody>
          <a:bodyPr/>
          <a:lstStyle/>
          <a:p>
            <a:fld id="{7F2676D8-3D22-4165-9915-02589F2ECB33}" type="slidenum">
              <a:rPr lang="en-US" smtClean="0"/>
              <a:t>‹#›</a:t>
            </a:fld>
            <a:endParaRPr lang="en-US"/>
          </a:p>
        </p:txBody>
      </p:sp>
      <p:sp>
        <p:nvSpPr>
          <p:cNvPr id="16" name="Footer Placeholder 15"/>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n-US" smtClean="0"/>
              <a:t>Click to edit Master title style</a:t>
            </a:r>
            <a:endParaRPr lang="en-US" dirty="0"/>
          </a:p>
        </p:txBody>
      </p:sp>
      <p:sp>
        <p:nvSpPr>
          <p:cNvPr id="9" name="Date Placeholder 8"/>
          <p:cNvSpPr>
            <a:spLocks noGrp="1"/>
          </p:cNvSpPr>
          <p:nvPr>
            <p:ph type="dt" sz="half" idx="10"/>
          </p:nvPr>
        </p:nvSpPr>
        <p:spPr/>
        <p:txBody>
          <a:bodyPr/>
          <a:lstStyle/>
          <a:p>
            <a:fld id="{90CE092B-BC67-4C07-B0EE-E0AD1385CB84}" type="datetimeFigureOut">
              <a:rPr lang="en-US" smtClean="0"/>
              <a:t>9/20/2017</a:t>
            </a:fld>
            <a:endParaRPr lang="en-US"/>
          </a:p>
        </p:txBody>
      </p:sp>
      <p:sp>
        <p:nvSpPr>
          <p:cNvPr id="10" name="Slide Number Placeholder 9"/>
          <p:cNvSpPr>
            <a:spLocks noGrp="1"/>
          </p:cNvSpPr>
          <p:nvPr>
            <p:ph type="sldNum" sz="quarter" idx="11"/>
          </p:nvPr>
        </p:nvSpPr>
        <p:spPr/>
        <p:txBody>
          <a:bodyPr/>
          <a:lstStyle/>
          <a:p>
            <a:fld id="{7F2676D8-3D22-4165-9915-02589F2ECB33}" type="slidenum">
              <a:rPr lang="en-US" smtClean="0"/>
              <a:t>‹#›</a:t>
            </a:fld>
            <a:endParaRPr lang="en-US"/>
          </a:p>
        </p:txBody>
      </p:sp>
      <p:sp>
        <p:nvSpPr>
          <p:cNvPr id="11" name="Footer Placeholder 10"/>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90CE092B-BC67-4C07-B0EE-E0AD1385CB84}" type="datetimeFigureOut">
              <a:rPr lang="en-US" smtClean="0"/>
              <a:t>9/20/2017</a:t>
            </a:fld>
            <a:endParaRPr lang="en-US"/>
          </a:p>
        </p:txBody>
      </p:sp>
      <p:sp>
        <p:nvSpPr>
          <p:cNvPr id="9" name="Slide Number Placeholder 8"/>
          <p:cNvSpPr>
            <a:spLocks noGrp="1"/>
          </p:cNvSpPr>
          <p:nvPr>
            <p:ph type="sldNum" sz="quarter" idx="11"/>
          </p:nvPr>
        </p:nvSpPr>
        <p:spPr/>
        <p:txBody>
          <a:bodyPr/>
          <a:lstStyle/>
          <a:p>
            <a:fld id="{7F2676D8-3D22-4165-9915-02589F2ECB33}"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90CE092B-BC67-4C07-B0EE-E0AD1385CB84}" type="datetimeFigureOut">
              <a:rPr lang="en-US" smtClean="0"/>
              <a:t>9/20/2017</a:t>
            </a:fld>
            <a:endParaRPr lang="en-US"/>
          </a:p>
        </p:txBody>
      </p:sp>
      <p:sp>
        <p:nvSpPr>
          <p:cNvPr id="16" name="Slide Number Placeholder 15"/>
          <p:cNvSpPr>
            <a:spLocks noGrp="1"/>
          </p:cNvSpPr>
          <p:nvPr>
            <p:ph type="sldNum" sz="quarter" idx="11"/>
          </p:nvPr>
        </p:nvSpPr>
        <p:spPr/>
        <p:txBody>
          <a:bodyPr/>
          <a:lstStyle/>
          <a:p>
            <a:fld id="{7F2676D8-3D22-4165-9915-02589F2ECB33}"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n-US" smtClean="0"/>
              <a:t>Click to edit Master title style</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Date Placeholder 15"/>
          <p:cNvSpPr>
            <a:spLocks noGrp="1"/>
          </p:cNvSpPr>
          <p:nvPr>
            <p:ph type="dt" sz="half" idx="10"/>
          </p:nvPr>
        </p:nvSpPr>
        <p:spPr/>
        <p:txBody>
          <a:bodyPr/>
          <a:lstStyle/>
          <a:p>
            <a:fld id="{90CE092B-BC67-4C07-B0EE-E0AD1385CB84}" type="datetimeFigureOut">
              <a:rPr lang="en-US" smtClean="0"/>
              <a:t>9/20/2017</a:t>
            </a:fld>
            <a:endParaRPr lang="en-US"/>
          </a:p>
        </p:txBody>
      </p:sp>
      <p:sp>
        <p:nvSpPr>
          <p:cNvPr id="17" name="Slide Number Placeholder 16"/>
          <p:cNvSpPr>
            <a:spLocks noGrp="1"/>
          </p:cNvSpPr>
          <p:nvPr>
            <p:ph type="sldNum" sz="quarter" idx="11"/>
          </p:nvPr>
        </p:nvSpPr>
        <p:spPr/>
        <p:txBody>
          <a:bodyPr/>
          <a:lstStyle/>
          <a:p>
            <a:fld id="{7F2676D8-3D22-4165-9915-02589F2ECB33}" type="slidenum">
              <a:rPr lang="en-US" smtClean="0"/>
              <a:t>‹#›</a:t>
            </a:fld>
            <a:endParaRPr lang="en-US"/>
          </a:p>
        </p:txBody>
      </p:sp>
      <p:sp>
        <p:nvSpPr>
          <p:cNvPr id="18" name="Footer Placeholder 17"/>
          <p:cNvSpPr>
            <a:spLocks noGrp="1"/>
          </p:cNvSpPr>
          <p:nvPr>
            <p:ph type="ftr" sz="quarter" idx="12"/>
          </p:nvPr>
        </p:nvSpPr>
        <p:spPr/>
        <p:txBody>
          <a:bodyPr/>
          <a:lstStyle/>
          <a:p>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7F2676D8-3D22-4165-9915-02589F2ECB33}" type="slidenum">
              <a:rPr lang="en-US" smtClean="0"/>
              <a:t>‹#›</a:t>
            </a:fld>
            <a:endParaRPr lang="en-US"/>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90CE092B-BC67-4C07-B0EE-E0AD1385CB84}" type="datetimeFigureOut">
              <a:rPr lang="en-US" smtClean="0"/>
              <a:t>9/20/2017</a:t>
            </a:fld>
            <a:endParaRPr lang="en-US"/>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title"/>
          </p:nvPr>
        </p:nvSpPr>
        <p:spPr/>
        <p:txBody>
          <a:bodyPr/>
          <a:lstStyle/>
          <a:p>
            <a:r>
              <a:rPr lang="en-US" dirty="0" smtClean="0"/>
              <a:t>The Body Paragraphs</a:t>
            </a:r>
            <a:endParaRPr lang="en-US" dirty="0"/>
          </a:p>
        </p:txBody>
      </p:sp>
    </p:spTree>
    <p:extLst>
      <p:ext uri="{BB962C8B-B14F-4D97-AF65-F5344CB8AC3E}">
        <p14:creationId xmlns:p14="http://schemas.microsoft.com/office/powerpoint/2010/main" val="38956589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09600" y="609600"/>
            <a:ext cx="7848600" cy="4524315"/>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Purpose of the Body Paragraphs:</a:t>
            </a:r>
          </a:p>
          <a:p>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Provide support for the thesis.</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Clearly state WHY you feel the way you do.</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Provide text </a:t>
            </a:r>
            <a:r>
              <a:rPr lang="en-US" dirty="0" smtClean="0">
                <a:latin typeface="Times New Roman" panose="02020603050405020304" pitchFamily="18" charset="0"/>
                <a:cs typeface="Times New Roman" panose="02020603050405020304" pitchFamily="18" charset="0"/>
              </a:rPr>
              <a:t>evidence – use wherever you can to VALIDATE your point.</a:t>
            </a: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Explain how the text evidence connects to the thesis.</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Use details from the text</a:t>
            </a:r>
            <a:r>
              <a:rPr lang="en-US" dirty="0" smtClean="0">
                <a:latin typeface="Times New Roman" panose="02020603050405020304" pitchFamily="18" charset="0"/>
                <a:cs typeface="Times New Roman" panose="02020603050405020304" pitchFamily="18" charset="0"/>
              </a:rPr>
              <a:t>.</a:t>
            </a:r>
          </a:p>
          <a:p>
            <a:pPr marL="800100" lvl="1" indent="-342900">
              <a:buAutoNum type="arabicPeriod"/>
            </a:pPr>
            <a:r>
              <a:rPr lang="en-US" dirty="0" smtClean="0">
                <a:latin typeface="Times New Roman" panose="02020603050405020304" pitchFamily="18" charset="0"/>
                <a:cs typeface="Times New Roman" panose="02020603050405020304" pitchFamily="18" charset="0"/>
              </a:rPr>
              <a:t>Details consist of scenes, symbols, characters, or anything else from the text that implies something deeper TOWARD your meaning.</a:t>
            </a:r>
          </a:p>
          <a:p>
            <a:pPr marL="800100" lvl="1" indent="-342900">
              <a:buAutoNum type="arabicPeriod"/>
            </a:pPr>
            <a:r>
              <a:rPr lang="en-US" dirty="0" smtClean="0">
                <a:latin typeface="Times New Roman" panose="02020603050405020304" pitchFamily="18" charset="0"/>
                <a:cs typeface="Times New Roman" panose="02020603050405020304" pitchFamily="18" charset="0"/>
              </a:rPr>
              <a:t>The STRONGER the details, the STRONGER your point!</a:t>
            </a:r>
            <a:endParaRPr lang="en-US" dirty="0" smtClean="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471501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609600"/>
            <a:ext cx="8153400" cy="5262979"/>
          </a:xfrm>
          <a:prstGeom prst="rect">
            <a:avLst/>
          </a:prstGeom>
          <a:noFill/>
        </p:spPr>
        <p:txBody>
          <a:bodyPr wrap="square" rtlCol="0">
            <a:spAutoFit/>
          </a:bodyPr>
          <a:lstStyle/>
          <a:p>
            <a:r>
              <a:rPr lang="en-US" sz="2800" u="sng" dirty="0" smtClean="0">
                <a:latin typeface="Times New Roman" panose="02020603050405020304" pitchFamily="18" charset="0"/>
                <a:cs typeface="Times New Roman" panose="02020603050405020304" pitchFamily="18" charset="0"/>
              </a:rPr>
              <a:t>Thesis</a:t>
            </a:r>
            <a:r>
              <a:rPr lang="en-US" sz="2800" dirty="0" smtClean="0">
                <a:latin typeface="Times New Roman" panose="02020603050405020304" pitchFamily="18" charset="0"/>
                <a:cs typeface="Times New Roman" panose="02020603050405020304" pitchFamily="18" charset="0"/>
              </a:rPr>
              <a:t>: In Earnest Hemingway’s </a:t>
            </a:r>
            <a:r>
              <a:rPr lang="en-US" sz="2800" i="1" dirty="0" smtClean="0">
                <a:latin typeface="Times New Roman" panose="02020603050405020304" pitchFamily="18" charset="0"/>
                <a:cs typeface="Times New Roman" panose="02020603050405020304" pitchFamily="18" charset="0"/>
              </a:rPr>
              <a:t>The Old Man and the Sea</a:t>
            </a:r>
            <a:r>
              <a:rPr lang="en-US" sz="2800" dirty="0" smtClean="0">
                <a:latin typeface="Times New Roman" panose="02020603050405020304" pitchFamily="18" charset="0"/>
                <a:cs typeface="Times New Roman" panose="02020603050405020304" pitchFamily="18" charset="0"/>
              </a:rPr>
              <a:t>, the human condition is examined through Santiago’s journey. </a:t>
            </a:r>
          </a:p>
          <a:p>
            <a:endParaRPr lang="en-US" sz="2800" dirty="0">
              <a:latin typeface="Times New Roman" panose="02020603050405020304" pitchFamily="18" charset="0"/>
              <a:cs typeface="Times New Roman" panose="02020603050405020304" pitchFamily="18" charset="0"/>
            </a:endParaRPr>
          </a:p>
          <a:p>
            <a:r>
              <a:rPr lang="en-US" sz="2800" dirty="0" smtClean="0">
                <a:latin typeface="Times New Roman" panose="02020603050405020304" pitchFamily="18" charset="0"/>
                <a:cs typeface="Times New Roman" panose="02020603050405020304" pitchFamily="18" charset="0"/>
              </a:rPr>
              <a:t>	Santiago exemplifies the heart of a man who is on his final stage of the human condition. He says, “A man can be defeated but not destroyed” </a:t>
            </a:r>
            <a:r>
              <a:rPr lang="en-US" sz="2800" dirty="0" smtClean="0">
                <a:latin typeface="Times New Roman" panose="02020603050405020304" pitchFamily="18" charset="0"/>
                <a:cs typeface="Times New Roman" panose="02020603050405020304" pitchFamily="18" charset="0"/>
              </a:rPr>
              <a:t>(Hemingway 103</a:t>
            </a:r>
            <a:r>
              <a:rPr lang="en-US" sz="2800" dirty="0" smtClean="0">
                <a:latin typeface="Times New Roman" panose="02020603050405020304" pitchFamily="18" charset="0"/>
                <a:cs typeface="Times New Roman" panose="02020603050405020304" pitchFamily="18" charset="0"/>
              </a:rPr>
              <a:t>). This shows how he is entering his final stage of the human experience. He is tired, beaten, and battered, and he feels the pressure of death coming. Through his battle with the fish, he shows that he will not give up though.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7224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04800" y="521970"/>
            <a:ext cx="8382000" cy="5878532"/>
          </a:xfrm>
          <a:prstGeom prst="rect">
            <a:avLst/>
          </a:prstGeom>
          <a:noFill/>
        </p:spPr>
        <p:txBody>
          <a:bodyPr wrap="square" rtlCol="0">
            <a:spAutoFit/>
          </a:bodyPr>
          <a:lstStyle/>
          <a:p>
            <a:r>
              <a:rPr lang="en-US" sz="2000" u="sng" dirty="0" smtClean="0">
                <a:latin typeface="Times New Roman" panose="02020603050405020304" pitchFamily="18" charset="0"/>
                <a:cs typeface="Times New Roman" panose="02020603050405020304" pitchFamily="18" charset="0"/>
              </a:rPr>
              <a:t>Thesis</a:t>
            </a:r>
            <a:r>
              <a:rPr lang="en-US" sz="2000" dirty="0" smtClean="0">
                <a:latin typeface="Times New Roman" panose="02020603050405020304" pitchFamily="18" charset="0"/>
                <a:cs typeface="Times New Roman" panose="02020603050405020304" pitchFamily="18" charset="0"/>
              </a:rPr>
              <a:t>: In Earnest Hemingway’s </a:t>
            </a:r>
            <a:r>
              <a:rPr lang="en-US" sz="2000" i="1" dirty="0" smtClean="0">
                <a:latin typeface="Times New Roman" panose="02020603050405020304" pitchFamily="18" charset="0"/>
                <a:cs typeface="Times New Roman" panose="02020603050405020304" pitchFamily="18" charset="0"/>
              </a:rPr>
              <a:t>The Old Man and the Sea</a:t>
            </a:r>
            <a:r>
              <a:rPr lang="en-US" sz="2000" dirty="0" smtClean="0">
                <a:latin typeface="Times New Roman" panose="02020603050405020304" pitchFamily="18" charset="0"/>
                <a:cs typeface="Times New Roman" panose="02020603050405020304" pitchFamily="18" charset="0"/>
              </a:rPr>
              <a:t>, the human condition is examined through Santiago’s journey. </a:t>
            </a:r>
          </a:p>
          <a:p>
            <a:endParaRPr lang="en-US" sz="2000" dirty="0">
              <a:latin typeface="Times New Roman" panose="02020603050405020304" pitchFamily="18" charset="0"/>
              <a:cs typeface="Times New Roman" panose="02020603050405020304" pitchFamily="18" charset="0"/>
            </a:endParaRPr>
          </a:p>
          <a:p>
            <a:endParaRPr lang="en-US" sz="2000" dirty="0" smtClean="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Santiago is entering his final stage of the life cycle; he is growing old. Many people tend to feel useless or obsolete when this happens because they feel as if society is changing and passing them by. Hemingway states this when he writes, “…and many of the fishermen made fun of the old man and he was not angry” </a:t>
            </a:r>
            <a:r>
              <a:rPr lang="en-US" sz="2000" dirty="0" smtClean="0">
                <a:latin typeface="Times New Roman" panose="02020603050405020304" pitchFamily="18" charset="0"/>
                <a:cs typeface="Times New Roman" panose="02020603050405020304" pitchFamily="18" charset="0"/>
              </a:rPr>
              <a:t>(Hemingway 11</a:t>
            </a:r>
            <a:r>
              <a:rPr lang="en-US" sz="2000" dirty="0" smtClean="0">
                <a:latin typeface="Times New Roman" panose="02020603050405020304" pitchFamily="18" charset="0"/>
                <a:cs typeface="Times New Roman" panose="02020603050405020304" pitchFamily="18" charset="0"/>
              </a:rPr>
              <a:t>). Santiago is treated like an outcast by the other fishermen; he is past his prime in their eyes. When the old man “…was not angry” though, it shows that he has enough character to move on. He is not upset by their taunts. He battles this stage of the human condition with his pride and overall character. He says, “Man can be defeated but not destroyed” </a:t>
            </a:r>
            <a:r>
              <a:rPr lang="en-US" sz="2000" dirty="0" smtClean="0">
                <a:latin typeface="Times New Roman" panose="02020603050405020304" pitchFamily="18" charset="0"/>
                <a:cs typeface="Times New Roman" panose="02020603050405020304" pitchFamily="18" charset="0"/>
              </a:rPr>
              <a:t>(Hemingway 103</a:t>
            </a:r>
            <a:r>
              <a:rPr lang="en-US" sz="2000" dirty="0" smtClean="0">
                <a:latin typeface="Times New Roman" panose="02020603050405020304" pitchFamily="18" charset="0"/>
                <a:cs typeface="Times New Roman" panose="02020603050405020304" pitchFamily="18" charset="0"/>
              </a:rPr>
              <a:t>) to show that although he physically may be inferior and his talents and skills may be slipping, he still shows the mental will to battle and fight for what he holds dear. Through this stage of the journey, Santiago shows a willingness to fight against the inevitable. </a:t>
            </a:r>
          </a:p>
          <a:p>
            <a:endParaRPr lang="en-US" dirty="0"/>
          </a:p>
          <a:p>
            <a:endParaRPr lang="en-US" dirty="0"/>
          </a:p>
        </p:txBody>
      </p:sp>
    </p:spTree>
    <p:extLst>
      <p:ext uri="{BB962C8B-B14F-4D97-AF65-F5344CB8AC3E}">
        <p14:creationId xmlns:p14="http://schemas.microsoft.com/office/powerpoint/2010/main" val="25002253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57200" y="457200"/>
            <a:ext cx="8153400" cy="4801314"/>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Avoid Plot Summary</a:t>
            </a:r>
          </a:p>
          <a:p>
            <a:endParaRPr lang="en-US" dirty="0">
              <a:latin typeface="Times New Roman" panose="02020603050405020304" pitchFamily="18" charset="0"/>
              <a:cs typeface="Times New Roman" panose="02020603050405020304" pitchFamily="18" charset="0"/>
            </a:endParaRPr>
          </a:p>
          <a:p>
            <a:endParaRPr lang="en-US" dirty="0" smtClean="0">
              <a:latin typeface="Times New Roman" panose="02020603050405020304" pitchFamily="18" charset="0"/>
              <a:cs typeface="Times New Roman" panose="02020603050405020304" pitchFamily="18" charset="0"/>
            </a:endParaRPr>
          </a:p>
          <a:p>
            <a:pPr>
              <a:lnSpc>
                <a:spcPct val="200000"/>
              </a:lnSpc>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Holden Caulfield traveled around New York City after he leaves </a:t>
            </a:r>
            <a:r>
              <a:rPr lang="en-US" dirty="0" err="1" smtClean="0">
                <a:latin typeface="Times New Roman" panose="02020603050405020304" pitchFamily="18" charset="0"/>
                <a:cs typeface="Times New Roman" panose="02020603050405020304" pitchFamily="18" charset="0"/>
              </a:rPr>
              <a:t>Pencey</a:t>
            </a:r>
            <a:r>
              <a:rPr lang="en-US" dirty="0" smtClean="0">
                <a:latin typeface="Times New Roman" panose="02020603050405020304" pitchFamily="18" charset="0"/>
                <a:cs typeface="Times New Roman" panose="02020603050405020304" pitchFamily="18" charset="0"/>
              </a:rPr>
              <a:t> Prep. First he hits on an older woman, Ernest Morrow’s mother. After this, he checks into a hotel that is very sketchy. Because he’s not tired, Holden then goes out to a bar to have drinks. Eventually Holden starts to take every opportunity to go to bars and hang out with older women. This all comes to a head when he talks to Carl Luce. They talk about sex; Carl tells Holden he needs to see a psychoanalyst. Holden then goes to see Phoebe. </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350317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381000"/>
            <a:ext cx="8229600" cy="6093976"/>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How (and why) to use Text Evidence:</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First of all </a:t>
            </a:r>
            <a:r>
              <a:rPr lang="en-US" b="1" u="sng" dirty="0" smtClean="0">
                <a:latin typeface="Times New Roman" panose="02020603050405020304" pitchFamily="18" charset="0"/>
                <a:cs typeface="Times New Roman" panose="02020603050405020304" pitchFamily="18" charset="0"/>
              </a:rPr>
              <a:t>why</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Text evidence is necessary to PROVE your claim, or theory. </a:t>
            </a:r>
            <a:r>
              <a:rPr lang="en-US" u="sng" dirty="0" smtClean="0">
                <a:latin typeface="Times New Roman" panose="02020603050405020304" pitchFamily="18" charset="0"/>
                <a:cs typeface="Times New Roman" panose="02020603050405020304" pitchFamily="18" charset="0"/>
              </a:rPr>
              <a:t>You are free to interpret literature however you want. By using text evidence, it shows why and how you think the way you do. It adds VALIDITY to your argument</a:t>
            </a:r>
            <a:r>
              <a:rPr lang="en-US" dirty="0" smtClean="0">
                <a:latin typeface="Times New Roman" panose="02020603050405020304" pitchFamily="18" charset="0"/>
                <a:cs typeface="Times New Roman" panose="02020603050405020304" pitchFamily="18" charset="0"/>
              </a:rPr>
              <a:t>. </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This also provides details from the novel to help argue your point.</a:t>
            </a:r>
          </a:p>
          <a:p>
            <a:pPr marL="342900" indent="-342900">
              <a:buAutoNum type="arabicPeriod"/>
            </a:pPr>
            <a:endParaRPr lang="en-US" dirty="0">
              <a:latin typeface="Times New Roman" panose="02020603050405020304" pitchFamily="18" charset="0"/>
              <a:cs typeface="Times New Roman" panose="02020603050405020304" pitchFamily="18" charset="0"/>
            </a:endParaRPr>
          </a:p>
          <a:p>
            <a:pPr marL="342900" indent="-342900">
              <a:buAutoNum type="arabicPeriod"/>
            </a:pPr>
            <a:endParaRPr lang="en-US" dirty="0" smtClean="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Now to the </a:t>
            </a:r>
            <a:r>
              <a:rPr lang="en-US" b="1" u="sng" dirty="0" smtClean="0">
                <a:latin typeface="Times New Roman" panose="02020603050405020304" pitchFamily="18" charset="0"/>
                <a:cs typeface="Times New Roman" panose="02020603050405020304" pitchFamily="18" charset="0"/>
              </a:rPr>
              <a:t>how</a:t>
            </a:r>
            <a:r>
              <a:rPr lang="en-US" dirty="0" smtClean="0">
                <a:latin typeface="Times New Roman" panose="02020603050405020304" pitchFamily="18" charset="0"/>
                <a:cs typeface="Times New Roman" panose="02020603050405020304" pitchFamily="18" charset="0"/>
              </a:rPr>
              <a:t>…</a:t>
            </a:r>
          </a:p>
          <a:p>
            <a:endParaRPr lang="en-US" dirty="0">
              <a:latin typeface="Times New Roman" panose="02020603050405020304" pitchFamily="18" charset="0"/>
              <a:cs typeface="Times New Roman" panose="02020603050405020304" pitchFamily="18" charset="0"/>
            </a:endParaRPr>
          </a:p>
          <a:p>
            <a:r>
              <a:rPr lang="en-US" dirty="0" smtClean="0">
                <a:latin typeface="Times New Roman" panose="02020603050405020304" pitchFamily="18" charset="0"/>
                <a:cs typeface="Times New Roman" panose="02020603050405020304" pitchFamily="18" charset="0"/>
              </a:rPr>
              <a:t>*You cannot just jam a quote into your writing as its own sentence…</a:t>
            </a:r>
          </a:p>
          <a:p>
            <a:endParaRPr lang="en-US" dirty="0">
              <a:latin typeface="Times New Roman" panose="02020603050405020304" pitchFamily="18" charset="0"/>
              <a:cs typeface="Times New Roman" panose="02020603050405020304" pitchFamily="18" charset="0"/>
            </a:endParaRPr>
          </a:p>
          <a:p>
            <a:r>
              <a:rPr lang="en-US" sz="2400" dirty="0" smtClean="0">
                <a:latin typeface="Times New Roman" panose="02020603050405020304" pitchFamily="18" charset="0"/>
                <a:cs typeface="Times New Roman" panose="02020603050405020304" pitchFamily="18" charset="0"/>
              </a:rPr>
              <a:t>In the novel, Holden says, “Don’t tell anybody anything. If you do, you start missing everybody” (Salinger 214). </a:t>
            </a:r>
          </a:p>
          <a:p>
            <a:endParaRPr lang="en-US" dirty="0">
              <a:latin typeface="Times New Roman" panose="02020603050405020304" pitchFamily="18" charset="0"/>
              <a:cs typeface="Times New Roman" panose="02020603050405020304" pitchFamily="18" charset="0"/>
            </a:endParaRPr>
          </a:p>
          <a:p>
            <a:pPr marL="342900" indent="-342900">
              <a:buAutoNum type="arabicPeriod"/>
            </a:pPr>
            <a:r>
              <a:rPr lang="en-US" dirty="0" smtClean="0">
                <a:latin typeface="Times New Roman" panose="02020603050405020304" pitchFamily="18" charset="0"/>
                <a:cs typeface="Times New Roman" panose="02020603050405020304" pitchFamily="18" charset="0"/>
              </a:rPr>
              <a:t>Quote introduction</a:t>
            </a:r>
          </a:p>
          <a:p>
            <a:pPr marL="342900" indent="-342900">
              <a:buAutoNum type="arabicPeriod"/>
            </a:pPr>
            <a:r>
              <a:rPr lang="en-US" dirty="0" smtClean="0">
                <a:latin typeface="Times New Roman" panose="02020603050405020304" pitchFamily="18" charset="0"/>
                <a:cs typeface="Times New Roman" panose="02020603050405020304" pitchFamily="18" charset="0"/>
              </a:rPr>
              <a:t>Punctuation</a:t>
            </a:r>
          </a:p>
          <a:p>
            <a:pPr marL="342900" indent="-342900">
              <a:buAutoNum type="arabicPeriod"/>
            </a:pPr>
            <a:r>
              <a:rPr lang="en-US" dirty="0" smtClean="0">
                <a:latin typeface="Times New Roman" panose="02020603050405020304" pitchFamily="18" charset="0"/>
                <a:cs typeface="Times New Roman" panose="02020603050405020304" pitchFamily="18" charset="0"/>
              </a:rPr>
              <a:t>Citation</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9339562"/>
      </p:ext>
    </p:extLst>
  </p:cSld>
  <p:clrMapOvr>
    <a:masterClrMapping/>
  </p:clrMapOvr>
</p:sld>
</file>

<file path=ppt/theme/theme1.xml><?xml version="1.0" encoding="utf-8"?>
<a:theme xmlns:a="http://schemas.openxmlformats.org/drawingml/2006/main" name="Composite">
  <a:themeElements>
    <a:clrScheme name="Composite">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osite">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osite">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32</TotalTime>
  <Words>256</Words>
  <Application>Microsoft Office PowerPoint</Application>
  <PresentationFormat>On-screen Show (4:3)</PresentationFormat>
  <Paragraphs>43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Composite</vt:lpstr>
      <vt:lpstr>The Body Paragraphs</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Body Paragraphs</dc:title>
  <dc:creator>mike reiter</dc:creator>
  <cp:lastModifiedBy>mike reiter</cp:lastModifiedBy>
  <cp:revision>7</cp:revision>
  <dcterms:created xsi:type="dcterms:W3CDTF">2017-08-28T18:44:30Z</dcterms:created>
  <dcterms:modified xsi:type="dcterms:W3CDTF">2017-09-20T12:03:42Z</dcterms:modified>
</cp:coreProperties>
</file>