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6381C0-7BFB-46C1-8120-405A7763FD28}"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49191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381C0-7BFB-46C1-8120-405A7763FD28}"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389055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381C0-7BFB-46C1-8120-405A7763FD28}"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168200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381C0-7BFB-46C1-8120-405A7763FD28}"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2735069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6381C0-7BFB-46C1-8120-405A7763FD28}"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4650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6381C0-7BFB-46C1-8120-405A7763FD28}"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210970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6381C0-7BFB-46C1-8120-405A7763FD28}" type="datetimeFigureOut">
              <a:rPr lang="en-US" smtClean="0"/>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144392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6381C0-7BFB-46C1-8120-405A7763FD28}" type="datetimeFigureOut">
              <a:rPr lang="en-US" smtClean="0"/>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2898962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381C0-7BFB-46C1-8120-405A7763FD28}" type="datetimeFigureOut">
              <a:rPr lang="en-US" smtClean="0"/>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234560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381C0-7BFB-46C1-8120-405A7763FD28}"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34759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381C0-7BFB-46C1-8120-405A7763FD28}"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A4CF0-EB80-4CDB-BDDF-DAE01C893A17}" type="slidenum">
              <a:rPr lang="en-US" smtClean="0"/>
              <a:t>‹#›</a:t>
            </a:fld>
            <a:endParaRPr lang="en-US"/>
          </a:p>
        </p:txBody>
      </p:sp>
    </p:spTree>
    <p:extLst>
      <p:ext uri="{BB962C8B-B14F-4D97-AF65-F5344CB8AC3E}">
        <p14:creationId xmlns:p14="http://schemas.microsoft.com/office/powerpoint/2010/main" val="50956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381C0-7BFB-46C1-8120-405A7763FD28}" type="datetimeFigureOut">
              <a:rPr lang="en-US" smtClean="0"/>
              <a:t>9/10/2015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A4CF0-EB80-4CDB-BDDF-DAE01C893A17}" type="slidenum">
              <a:rPr lang="en-US" smtClean="0"/>
              <a:t>‹#›</a:t>
            </a:fld>
            <a:endParaRPr lang="en-US"/>
          </a:p>
        </p:txBody>
      </p:sp>
    </p:spTree>
    <p:extLst>
      <p:ext uri="{BB962C8B-B14F-4D97-AF65-F5344CB8AC3E}">
        <p14:creationId xmlns:p14="http://schemas.microsoft.com/office/powerpoint/2010/main" val="3310614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Introduction Paragraph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36594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533400"/>
            <a:ext cx="7924800" cy="5262979"/>
          </a:xfrm>
          <a:prstGeom prst="rect">
            <a:avLst/>
          </a:prstGeom>
          <a:noFill/>
        </p:spPr>
        <p:txBody>
          <a:bodyPr wrap="square" rtlCol="0">
            <a:spAutoFit/>
          </a:bodyPr>
          <a:lstStyle/>
          <a:p>
            <a:r>
              <a:rPr lang="en-US" sz="2400" dirty="0" smtClean="0"/>
              <a:t>“The hardest part of writing is starting my papers…”</a:t>
            </a:r>
          </a:p>
          <a:p>
            <a:endParaRPr lang="en-US" sz="2400" dirty="0"/>
          </a:p>
          <a:p>
            <a:r>
              <a:rPr lang="en-US" sz="2400" dirty="0" smtClean="0"/>
              <a:t>“Once I start, I’m usually fine.”</a:t>
            </a:r>
          </a:p>
          <a:p>
            <a:endParaRPr lang="en-US" sz="2400" dirty="0"/>
          </a:p>
          <a:p>
            <a:r>
              <a:rPr lang="en-US" sz="2400" dirty="0" smtClean="0"/>
              <a:t>“I have no idea where to start.”</a:t>
            </a:r>
          </a:p>
          <a:p>
            <a:endParaRPr lang="en-US" sz="2400" dirty="0"/>
          </a:p>
          <a:p>
            <a:endParaRPr lang="en-US" sz="2400" dirty="0" smtClean="0"/>
          </a:p>
          <a:p>
            <a:r>
              <a:rPr lang="en-US" sz="2400" dirty="0" smtClean="0"/>
              <a:t>These comments are rather common! Much like the rest of your paper, if you break this down into its parts, you’ll feel more confident about starting your papers. </a:t>
            </a:r>
          </a:p>
          <a:p>
            <a:endParaRPr lang="en-US" sz="2400" dirty="0"/>
          </a:p>
          <a:p>
            <a:r>
              <a:rPr lang="en-US" sz="2400" b="1" u="sng" dirty="0" smtClean="0"/>
              <a:t>Remember, the purpose of this paragraph is to give your reader a starting point for what is to come later in your paper. </a:t>
            </a:r>
          </a:p>
        </p:txBody>
      </p:sp>
    </p:spTree>
    <p:extLst>
      <p:ext uri="{BB962C8B-B14F-4D97-AF65-F5344CB8AC3E}">
        <p14:creationId xmlns:p14="http://schemas.microsoft.com/office/powerpoint/2010/main" val="83753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Parts to the Introduction</a:t>
            </a:r>
            <a:endParaRPr lang="en-US" dirty="0"/>
          </a:p>
        </p:txBody>
      </p:sp>
      <p:sp>
        <p:nvSpPr>
          <p:cNvPr id="3" name="Content Placeholder 2"/>
          <p:cNvSpPr>
            <a:spLocks noGrp="1"/>
          </p:cNvSpPr>
          <p:nvPr>
            <p:ph idx="1"/>
          </p:nvPr>
        </p:nvSpPr>
        <p:spPr/>
        <p:txBody>
          <a:bodyPr/>
          <a:lstStyle/>
          <a:p>
            <a:r>
              <a:rPr lang="en-US" u="sng" dirty="0" smtClean="0"/>
              <a:t>Hook</a:t>
            </a:r>
            <a:r>
              <a:rPr lang="en-US" dirty="0" smtClean="0"/>
              <a:t> – Lead your reader in to the paper; if you can make it creative and interesting. This is a chance to get creative.</a:t>
            </a:r>
          </a:p>
          <a:p>
            <a:r>
              <a:rPr lang="en-US" u="sng" dirty="0" smtClean="0"/>
              <a:t>Bridge</a:t>
            </a:r>
            <a:r>
              <a:rPr lang="en-US" dirty="0" smtClean="0"/>
              <a:t> – Transition your reader from the hook to the thesis</a:t>
            </a:r>
          </a:p>
          <a:p>
            <a:r>
              <a:rPr lang="en-US" u="sng" dirty="0" smtClean="0"/>
              <a:t>Thesis</a:t>
            </a:r>
            <a:r>
              <a:rPr lang="en-US" dirty="0" smtClean="0"/>
              <a:t> – This part includes the title, author, and thesis points you will discuss throughout your paper. BE CLEAR!!!</a:t>
            </a:r>
            <a:endParaRPr lang="en-US" dirty="0"/>
          </a:p>
        </p:txBody>
      </p:sp>
    </p:spTree>
    <p:extLst>
      <p:ext uri="{BB962C8B-B14F-4D97-AF65-F5344CB8AC3E}">
        <p14:creationId xmlns:p14="http://schemas.microsoft.com/office/powerpoint/2010/main" val="184428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Hook Techniques</a:t>
            </a:r>
            <a:endParaRPr lang="en-US" dirty="0"/>
          </a:p>
        </p:txBody>
      </p:sp>
      <p:sp>
        <p:nvSpPr>
          <p:cNvPr id="3" name="Content Placeholder 2"/>
          <p:cNvSpPr>
            <a:spLocks noGrp="1"/>
          </p:cNvSpPr>
          <p:nvPr>
            <p:ph idx="1"/>
          </p:nvPr>
        </p:nvSpPr>
        <p:spPr/>
        <p:txBody>
          <a:bodyPr>
            <a:normAutofit lnSpcReduction="10000"/>
          </a:bodyPr>
          <a:lstStyle/>
          <a:p>
            <a:r>
              <a:rPr lang="en-US" dirty="0" smtClean="0"/>
              <a:t>Allusion – refer to some popular cultural, historical, or literary character/idea that the reader can connect to</a:t>
            </a:r>
          </a:p>
          <a:p>
            <a:r>
              <a:rPr lang="en-US" dirty="0" smtClean="0"/>
              <a:t>Anecdote – some hypothetical story made up by you that illustrates your point</a:t>
            </a:r>
          </a:p>
          <a:p>
            <a:r>
              <a:rPr lang="en-US" dirty="0" smtClean="0"/>
              <a:t>Description – use imagery to place your reader in the moment</a:t>
            </a:r>
          </a:p>
          <a:p>
            <a:r>
              <a:rPr lang="en-US" dirty="0" smtClean="0"/>
              <a:t>General Statement – set the tone with this sentence for something to come later</a:t>
            </a:r>
            <a:endParaRPr lang="en-US" dirty="0"/>
          </a:p>
        </p:txBody>
      </p:sp>
    </p:spTree>
    <p:extLst>
      <p:ext uri="{BB962C8B-B14F-4D97-AF65-F5344CB8AC3E}">
        <p14:creationId xmlns:p14="http://schemas.microsoft.com/office/powerpoint/2010/main" val="376739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Bridge</a:t>
            </a:r>
            <a:endParaRPr lang="en-US" dirty="0"/>
          </a:p>
        </p:txBody>
      </p:sp>
      <p:sp>
        <p:nvSpPr>
          <p:cNvPr id="3" name="Content Placeholder 2"/>
          <p:cNvSpPr>
            <a:spLocks noGrp="1"/>
          </p:cNvSpPr>
          <p:nvPr>
            <p:ph idx="1"/>
          </p:nvPr>
        </p:nvSpPr>
        <p:spPr/>
        <p:txBody>
          <a:bodyPr/>
          <a:lstStyle/>
          <a:p>
            <a:r>
              <a:rPr lang="en-US" dirty="0" smtClean="0"/>
              <a:t>In one to three sentences try to get your reader to start moving toward your thesis statement. If you start very creative with a hook, you’ll need to write an excellent bridge to reel your reader back to the purpose of your essay.</a:t>
            </a:r>
          </a:p>
          <a:p>
            <a:endParaRPr lang="en-US" dirty="0"/>
          </a:p>
          <a:p>
            <a:pPr marL="0" indent="0">
              <a:buNone/>
            </a:pPr>
            <a:endParaRPr lang="en-US" dirty="0"/>
          </a:p>
        </p:txBody>
      </p:sp>
    </p:spTree>
    <p:extLst>
      <p:ext uri="{BB962C8B-B14F-4D97-AF65-F5344CB8AC3E}">
        <p14:creationId xmlns:p14="http://schemas.microsoft.com/office/powerpoint/2010/main" val="5136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p:txBody>
          <a:bodyPr/>
          <a:lstStyle/>
          <a:p>
            <a:r>
              <a:rPr lang="en-US" dirty="0" smtClean="0"/>
              <a:t>This is the most critical part of your first paragraph. This CLEARLY states what exactly you will be writing about in your paper. For this assignment, you will tell the reader the following:</a:t>
            </a:r>
          </a:p>
          <a:p>
            <a:r>
              <a:rPr lang="en-US" dirty="0" smtClean="0"/>
              <a:t>Title is </a:t>
            </a:r>
            <a:r>
              <a:rPr lang="en-US" i="1" dirty="0" smtClean="0"/>
              <a:t>Dances With Wolves</a:t>
            </a:r>
          </a:p>
          <a:p>
            <a:r>
              <a:rPr lang="en-US" dirty="0" smtClean="0"/>
              <a:t>Author is Michael Blake </a:t>
            </a:r>
          </a:p>
          <a:p>
            <a:r>
              <a:rPr lang="en-US" dirty="0" smtClean="0"/>
              <a:t>Lieutenant Dunbar is a typical hero because…</a:t>
            </a:r>
            <a:endParaRPr lang="en-US" dirty="0"/>
          </a:p>
        </p:txBody>
      </p:sp>
    </p:spTree>
    <p:extLst>
      <p:ext uri="{BB962C8B-B14F-4D97-AF65-F5344CB8AC3E}">
        <p14:creationId xmlns:p14="http://schemas.microsoft.com/office/powerpoint/2010/main" val="227638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33400"/>
            <a:ext cx="8077200" cy="6001643"/>
          </a:xfrm>
          <a:prstGeom prst="rect">
            <a:avLst/>
          </a:prstGeom>
          <a:noFill/>
        </p:spPr>
        <p:txBody>
          <a:bodyPr wrap="square" rtlCol="0">
            <a:spAutoFit/>
          </a:bodyPr>
          <a:lstStyle/>
          <a:p>
            <a:r>
              <a:rPr lang="en-US" sz="3200" dirty="0" smtClean="0"/>
              <a:t>Most importantly…</a:t>
            </a:r>
          </a:p>
          <a:p>
            <a:endParaRPr lang="en-US" sz="3200" dirty="0"/>
          </a:p>
          <a:p>
            <a:r>
              <a:rPr lang="en-US" sz="3200" dirty="0" smtClean="0"/>
              <a:t>Do not be afraid to get creative and think outside the box in this part of the paper. You will be writing very formal, scripted paragraphs the rest of the way, so use this paragraph as an opportunity to make your paper valuable to yourself. </a:t>
            </a:r>
          </a:p>
          <a:p>
            <a:endParaRPr lang="en-US" sz="3200" dirty="0"/>
          </a:p>
          <a:p>
            <a:r>
              <a:rPr lang="en-US" sz="3200" dirty="0" smtClean="0"/>
              <a:t>Each paper you write is a chance to get your view across. This paragraph starts </a:t>
            </a:r>
            <a:r>
              <a:rPr lang="en-US" sz="3200" smtClean="0"/>
              <a:t>that opportunity. </a:t>
            </a:r>
            <a:endParaRPr lang="en-US" sz="3200"/>
          </a:p>
        </p:txBody>
      </p:sp>
    </p:spTree>
    <p:extLst>
      <p:ext uri="{BB962C8B-B14F-4D97-AF65-F5344CB8AC3E}">
        <p14:creationId xmlns:p14="http://schemas.microsoft.com/office/powerpoint/2010/main" val="4009724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387</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Introduction Paragraph</vt:lpstr>
      <vt:lpstr>PowerPoint Presentation</vt:lpstr>
      <vt:lpstr>Three Parts to the Introduction</vt:lpstr>
      <vt:lpstr>Hook Techniques</vt:lpstr>
      <vt:lpstr>Bridge</vt:lpstr>
      <vt:lpstr>Thesis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Introduction Paragraph</dc:title>
  <dc:creator>mike reiter</dc:creator>
  <cp:lastModifiedBy>mike reiter</cp:lastModifiedBy>
  <cp:revision>3</cp:revision>
  <dcterms:created xsi:type="dcterms:W3CDTF">2015-09-09T14:20:29Z</dcterms:created>
  <dcterms:modified xsi:type="dcterms:W3CDTF">2015-09-10T12:20:36Z</dcterms:modified>
</cp:coreProperties>
</file>